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5"/>
  </p:sldMasterIdLst>
  <p:notesMasterIdLst>
    <p:notesMasterId r:id="rId7"/>
  </p:notesMasterIdLst>
  <p:handoutMasterIdLst>
    <p:handoutMasterId r:id="rId8"/>
  </p:handoutMasterIdLst>
  <p:sldIdLst>
    <p:sldId id="388" r:id="rId6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">
          <p15:clr>
            <a:srgbClr val="A4A3A4"/>
          </p15:clr>
        </p15:guide>
        <p15:guide id="2" orient="horz" pos="645">
          <p15:clr>
            <a:srgbClr val="A4A3A4"/>
          </p15:clr>
        </p15:guide>
        <p15:guide id="3" orient="horz" pos="2753">
          <p15:clr>
            <a:srgbClr val="A4A3A4"/>
          </p15:clr>
        </p15:guide>
        <p15:guide id="4" orient="horz" pos="2269">
          <p15:clr>
            <a:srgbClr val="A4A3A4"/>
          </p15:clr>
        </p15:guide>
        <p15:guide id="5" orient="horz" pos="962">
          <p15:clr>
            <a:srgbClr val="A4A3A4"/>
          </p15:clr>
        </p15:guide>
        <p15:guide id="6" orient="horz" pos="1288">
          <p15:clr>
            <a:srgbClr val="A4A3A4"/>
          </p15:clr>
        </p15:guide>
        <p15:guide id="7" orient="horz" pos="1610">
          <p15:clr>
            <a:srgbClr val="A4A3A4"/>
          </p15:clr>
        </p15:guide>
        <p15:guide id="8" orient="horz" pos="1941">
          <p15:clr>
            <a:srgbClr val="A4A3A4"/>
          </p15:clr>
        </p15:guide>
        <p15:guide id="9" orient="horz" pos="2914">
          <p15:clr>
            <a:srgbClr val="A4A3A4"/>
          </p15:clr>
        </p15:guide>
        <p15:guide id="10" orient="horz" pos="2591">
          <p15:clr>
            <a:srgbClr val="A4A3A4"/>
          </p15:clr>
        </p15:guide>
        <p15:guide id="11" pos="4034">
          <p15:clr>
            <a:srgbClr val="A4A3A4"/>
          </p15:clr>
        </p15:guide>
        <p15:guide id="12" pos="1151">
          <p15:clr>
            <a:srgbClr val="A4A3A4"/>
          </p15:clr>
        </p15:guide>
        <p15:guide id="13" pos="291">
          <p15:clr>
            <a:srgbClr val="A4A3A4"/>
          </p15:clr>
        </p15:guide>
        <p15:guide id="14" pos="5469">
          <p15:clr>
            <a:srgbClr val="A4A3A4"/>
          </p15:clr>
        </p15:guide>
        <p15:guide id="15" pos="4608">
          <p15:clr>
            <a:srgbClr val="A4A3A4"/>
          </p15:clr>
        </p15:guide>
        <p15:guide id="16" pos="3454">
          <p15:clr>
            <a:srgbClr val="A4A3A4"/>
          </p15:clr>
        </p15:guide>
        <p15:guide id="17" pos="2879">
          <p15:clr>
            <a:srgbClr val="A4A3A4"/>
          </p15:clr>
        </p15:guide>
        <p15:guide id="18" pos="2302">
          <p15:clr>
            <a:srgbClr val="A4A3A4"/>
          </p15:clr>
        </p15:guide>
        <p15:guide id="19" pos="1724">
          <p15:clr>
            <a:srgbClr val="A4A3A4"/>
          </p15:clr>
        </p15:guide>
        <p15:guide id="20" pos="578">
          <p15:clr>
            <a:srgbClr val="A4A3A4"/>
          </p15:clr>
        </p15:guide>
        <p15:guide id="21" pos="51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at Yildirim" initials="MY" lastIdx="23" clrIdx="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jarke Ebert" initials="BE" lastIdx="4" clrIdx="1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Christopher Edge" initials="CE" lastIdx="12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729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884" autoAdjust="0"/>
  </p:normalViewPr>
  <p:slideViewPr>
    <p:cSldViewPr snapToGrid="0">
      <p:cViewPr varScale="1">
        <p:scale>
          <a:sx n="212" d="100"/>
          <a:sy n="212" d="100"/>
        </p:scale>
        <p:origin x="150" y="972"/>
      </p:cViewPr>
      <p:guideLst>
        <p:guide orient="horz" pos="319"/>
        <p:guide orient="horz" pos="645"/>
        <p:guide orient="horz" pos="2753"/>
        <p:guide orient="horz" pos="2269"/>
        <p:guide orient="horz" pos="962"/>
        <p:guide orient="horz" pos="1288"/>
        <p:guide orient="horz" pos="1610"/>
        <p:guide orient="horz" pos="1941"/>
        <p:guide orient="horz" pos="2914"/>
        <p:guide orient="horz" pos="2591"/>
        <p:guide pos="4034"/>
        <p:guide pos="1151"/>
        <p:guide pos="291"/>
        <p:guide pos="5469"/>
        <p:guide pos="4608"/>
        <p:guide pos="3454"/>
        <p:guide pos="2879"/>
        <p:guide pos="2302"/>
        <p:guide pos="1724"/>
        <p:guide pos="578"/>
        <p:guide pos="5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2/23/2022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This slide shows</a:t>
            </a:r>
            <a:r>
              <a:rPr lang="da-DK" baseline="0" dirty="0"/>
              <a:t> core definitions for depression based on </a:t>
            </a:r>
            <a:r>
              <a:rPr lang="en-US" sz="1200" dirty="0"/>
              <a:t>World Health Organization’s ICD-10 classification system or the American Psychiatric Association’s DSM-IV and DSM-5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9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82298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3812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708687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9495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278596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981428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89991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62689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86505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3273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80261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6636762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6528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824631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08656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69684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18777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891735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19894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400538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3004500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514397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7354284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15958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77070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007978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14325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350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26088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671507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657521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426511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850885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13929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74010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5363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25157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9144000" cy="61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59265" y="3791656"/>
            <a:ext cx="7856085" cy="1280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167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0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34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8200"/>
            <a:ext cx="8470800" cy="642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800" y="1026000"/>
            <a:ext cx="3960000" cy="3186000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600"/>
            </a:lvl1pPr>
            <a:lvl2pPr marL="541338" marR="0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400"/>
            </a:lvl2pPr>
            <a:lvl3pPr marL="808038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 sz="1200"/>
            </a:lvl3pPr>
            <a:lvl4pPr marL="1165225" marR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541338" marR="0" lvl="1" indent="-274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 level</a:t>
            </a:r>
          </a:p>
          <a:p>
            <a:pPr marL="808038" marR="0" lvl="2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Third level</a:t>
            </a:r>
          </a:p>
          <a:p>
            <a:pPr marL="1165225" marR="0" lvl="3" indent="-266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94A64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6000" y="4282200"/>
            <a:ext cx="5940000" cy="270000"/>
          </a:xfrm>
        </p:spPr>
        <p:txBody>
          <a:bodyPr anchor="b"/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0" y="4703400"/>
            <a:ext cx="4140000" cy="270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0275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000"/>
            </a:lvl1pPr>
          </a:lstStyle>
          <a:p>
            <a:pPr lvl="0"/>
            <a:r>
              <a:rPr lang="en-US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37129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85356" y="4872090"/>
            <a:ext cx="4143601" cy="165497"/>
          </a:xfrm>
        </p:spPr>
        <p:txBody>
          <a:bodyPr vert="horz" lIns="91440" tIns="45720" rIns="91440" bIns="45720" rtlCol="0" anchor="b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footer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92943" y="4872090"/>
            <a:ext cx="4187477" cy="165497"/>
          </a:xfrm>
        </p:spPr>
        <p:txBody>
          <a:bodyPr vert="horz" lIns="91440" tIns="45720" rIns="91440" bIns="45720" rtlCol="0" anchor="b" anchorCtr="0"/>
          <a:lstStyle>
            <a:lvl1pPr marL="0" indent="0" algn="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25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9412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9035" y="4767263"/>
            <a:ext cx="6718823" cy="273844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1473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59265" y="654629"/>
            <a:ext cx="785608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9035" y="4767263"/>
            <a:ext cx="6718823" cy="273844"/>
          </a:xfrm>
        </p:spPr>
        <p:txBody>
          <a:bodyPr anchor="b">
            <a:noAutofit/>
          </a:bodyPr>
          <a:lstStyle>
            <a:lvl1pPr marL="0" indent="0" algn="l">
              <a:buNone/>
              <a:defRPr sz="7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635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5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  <p:sldLayoutId id="2147483779" r:id="rId38"/>
    <p:sldLayoutId id="2147483780" r:id="rId39"/>
    <p:sldLayoutId id="2147483735" r:id="rId40"/>
    <p:sldLayoutId id="2147483738" r:id="rId41"/>
    <p:sldLayoutId id="2147483739" r:id="rId42"/>
    <p:sldLayoutId id="2147483715" r:id="rId43"/>
    <p:sldLayoutId id="2147483717" r:id="rId4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/>
              <a:t>Major Depressive </a:t>
            </a:r>
            <a:r>
              <a:rPr lang="da-DK" dirty="0" err="1"/>
              <a:t>Disorder</a:t>
            </a:r>
            <a:r>
              <a:rPr lang="da-DK" dirty="0"/>
              <a:t> (MDD)</a:t>
            </a:r>
            <a:endParaRPr lang="en-US" dirty="0"/>
          </a:p>
          <a:p>
            <a:endParaRPr lang="en-US" sz="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Depression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9"/>
          </p:nvPr>
        </p:nvSpPr>
        <p:spPr/>
        <p:txBody>
          <a:bodyPr>
            <a:noAutofit/>
          </a:bodyPr>
          <a:lstStyle/>
          <a:p>
            <a:pPr marL="257175" indent="-257175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Depression is a broad and heterogeneous diagnosis. </a:t>
            </a:r>
            <a:r>
              <a:rPr lang="en-US" sz="1300" baseline="30000" dirty="0"/>
              <a:t>1,2,3,4</a:t>
            </a:r>
            <a:endParaRPr lang="en-US" sz="1300" dirty="0"/>
          </a:p>
          <a:p>
            <a:pPr marL="257175" indent="-257175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da-DK" sz="1300" dirty="0" err="1"/>
              <a:t>Commonly</a:t>
            </a:r>
            <a:r>
              <a:rPr lang="da-DK" sz="1300" dirty="0"/>
              <a:t> </a:t>
            </a:r>
            <a:r>
              <a:rPr lang="da-DK" sz="1300" dirty="0" err="1"/>
              <a:t>used</a:t>
            </a:r>
            <a:r>
              <a:rPr lang="da-DK" sz="1300" dirty="0"/>
              <a:t> </a:t>
            </a:r>
            <a:r>
              <a:rPr lang="da-DK" sz="1300" dirty="0" err="1"/>
              <a:t>diagnostic</a:t>
            </a:r>
            <a:r>
              <a:rPr lang="da-DK" sz="1300" dirty="0"/>
              <a:t> manuals </a:t>
            </a:r>
            <a:r>
              <a:rPr lang="da-DK" sz="1300" dirty="0" err="1"/>
              <a:t>include</a:t>
            </a:r>
            <a:r>
              <a:rPr lang="da-DK" sz="1300" dirty="0"/>
              <a:t> the </a:t>
            </a:r>
            <a:r>
              <a:rPr lang="en-US" sz="1300" dirty="0"/>
              <a:t>World Health Organization’s ICD-10 classification system</a:t>
            </a:r>
            <a:r>
              <a:rPr lang="en-US" sz="1300" baseline="30000" dirty="0"/>
              <a:t>2</a:t>
            </a:r>
            <a:r>
              <a:rPr lang="en-US" sz="1300" dirty="0"/>
              <a:t> or the American Psychiatric Association’s DSM-IV</a:t>
            </a:r>
            <a:r>
              <a:rPr lang="en-US" sz="1300" baseline="30000" dirty="0"/>
              <a:t>3</a:t>
            </a:r>
            <a:r>
              <a:rPr lang="en-US" sz="1300" dirty="0"/>
              <a:t> and DSM-5 system</a:t>
            </a:r>
            <a:r>
              <a:rPr lang="en-US" sz="1300" baseline="30000" dirty="0"/>
              <a:t>4</a:t>
            </a:r>
            <a:r>
              <a:rPr lang="en-US" sz="1300" dirty="0"/>
              <a:t>.</a:t>
            </a:r>
            <a:endParaRPr lang="en-US" sz="1300" baseline="30000" dirty="0"/>
          </a:p>
          <a:p>
            <a:pPr marL="257175" indent="-257175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To diagnose depression symptoms should be present for at least 2 weeks and each symptom should be present at sufficient severity for most of every day.</a:t>
            </a:r>
            <a:r>
              <a:rPr lang="en-US" sz="1300" baseline="30000" dirty="0"/>
              <a:t> 1,2,3,4</a:t>
            </a:r>
          </a:p>
          <a:p>
            <a:pPr marL="257175" indent="-257175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Severity of the disorder is determined by both the number and severity of symptoms, as well as the degree of functional impairment.</a:t>
            </a:r>
            <a:r>
              <a:rPr lang="en-US" sz="1300" baseline="30000" dirty="0"/>
              <a:t> 1,2,3,4</a:t>
            </a:r>
            <a:endParaRPr lang="en-US" sz="1300" dirty="0"/>
          </a:p>
          <a:p>
            <a:pPr marL="257175" indent="-257175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Depression often has a remitting and relapsing course, and symptoms may persist between episodes.</a:t>
            </a:r>
            <a:r>
              <a:rPr lang="en-US" sz="1300" baseline="30000" dirty="0"/>
              <a:t> 1,2,3,4</a:t>
            </a:r>
            <a:endParaRPr lang="en-US" sz="1300" dirty="0"/>
          </a:p>
          <a:p>
            <a:pPr marL="257175" indent="-257175">
              <a:spcBef>
                <a:spcPts val="6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Where possible, the key goal of an intervention should be complete relief of symptoms (remission), which is associated with better functioning and a lower likelihood of relapse.</a:t>
            </a:r>
            <a:r>
              <a:rPr lang="en-US" sz="1300" baseline="30000" dirty="0"/>
              <a:t> 1,2,3,4</a:t>
            </a:r>
            <a:endParaRPr lang="en-US" sz="13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9EDA6-CBFE-4CFF-BEE4-4C654168BF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700" dirty="0"/>
              <a:t>NICE CG90. Depression in adults: recognition and management. 2009. Update April 2016 Available at: https://www.nice.org.uk/guidance/cg90 Accessed April 2016</a:t>
            </a:r>
          </a:p>
          <a:p>
            <a:r>
              <a:rPr lang="en-US" sz="700" dirty="0"/>
              <a:t>WHO. ICD-10 Classification .1993. Available from: http://www.who.int/classifications/icd/en/GRNBOOK.pdf. Accessed April 2016</a:t>
            </a:r>
          </a:p>
          <a:p>
            <a:r>
              <a:rPr lang="en-US" sz="700" dirty="0"/>
              <a:t>American Psychiatric Association. Diagnostic and statistical manual of mental disorders: DSM-IV. 4th edition:  American Psychiatric Association. 1994:866</a:t>
            </a:r>
          </a:p>
          <a:p>
            <a:r>
              <a:rPr lang="en-US" sz="700" dirty="0"/>
              <a:t>American Psychiatric Association. Diagnostic and statistical manual of mental disorders 5th edition:  American Psychiatric Association. 2013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184040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158AE43CEC34CB210C9BD1685734B" ma:contentTypeVersion="1" ma:contentTypeDescription="Create a new document." ma:contentTypeScope="" ma:versionID="cfbfcc5ad25c3f92a09effcf8514f9d7">
  <xsd:schema xmlns:xsd="http://www.w3.org/2001/XMLSchema" xmlns:xs="http://www.w3.org/2001/XMLSchema" xmlns:p="http://schemas.microsoft.com/office/2006/metadata/properties" xmlns:ns1="http://schemas.microsoft.com/sharepoint/v3" xmlns:ns2="619f8f53-5f22-4306-80fc-4bbe4d0bea23" targetNamespace="http://schemas.microsoft.com/office/2006/metadata/properties" ma:root="true" ma:fieldsID="33b22be00555c4979284adbbb7613775" ns1:_="" ns2:_="">
    <xsd:import namespace="http://schemas.microsoft.com/sharepoint/v3"/>
    <xsd:import namespace="619f8f53-5f22-4306-80fc-4bbe4d0bea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f8f53-5f22-4306-80fc-4bbe4d0bea2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19f8f53-5f22-4306-80fc-4bbe4d0bea23">HSW56HK3J2MT-298-108</_dlc_DocId>
    <_dlc_DocIdUrl xmlns="619f8f53-5f22-4306-80fc-4bbe4d0bea23">
      <Url>http://brainweb/Portals/Tools/Global/Corporate-presentation-and-movies-/_layouts/15/DocIdRedir.aspx?ID=HSW56HK3J2MT-298-108</Url>
      <Description>HSW56HK3J2MT-298-108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DD6A5EA-7D93-4A2C-B440-FB2375207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19f8f53-5f22-4306-80fc-4bbe4d0be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F2BF7A-4C8A-44B6-B7F9-78274F378166}">
  <ds:schemaRefs>
    <ds:schemaRef ds:uri="http://purl.org/dc/terms/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19f8f53-5f22-4306-80fc-4bbe4d0be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E259F40-FE34-491F-91CF-1D746466A36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222</TotalTime>
  <Words>272</Words>
  <Application>Microsoft Office PowerPoint</Application>
  <PresentationFormat>On-screen Show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Depression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Henrik Haase</cp:lastModifiedBy>
  <cp:revision>82</cp:revision>
  <cp:lastPrinted>2014-01-28T12:18:38Z</cp:lastPrinted>
  <dcterms:created xsi:type="dcterms:W3CDTF">2017-02-09T13:53:53Z</dcterms:created>
  <dcterms:modified xsi:type="dcterms:W3CDTF">2022-02-23T08:56:33Z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0x0101004F9158AE43CEC34CB210C9BD1685734B</vt:lpwstr>
  </property>
  <property fmtid="{D5CDD505-2E9C-101B-9397-08002B2CF9AE}" pid="3" name="_dlc_DocIdItemGuid">
    <vt:lpwstr>334bca4c-a0c1-4766-9238-ea663be56655</vt:lpwstr>
  </property>
</Properties>
</file>